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png" ContentType="image/png"/>
  <Default Extension="wmf" ContentType="image/x-wmf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5.xml" ContentType="application/vnd.openxmlformats-officedocument.presentationml.slideLayou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6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10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fr-FR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 /><Relationship Id="rId12" Type="http://schemas.openxmlformats.org/officeDocument/2006/relationships/tableStyles" Target="tableStyles.xml" /><Relationship Id="rId13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6677792" name="Espace réservé d'en-têt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505936317" name="Espace réservé pour la date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fr-FR"/>
              <a:t>10/30/2013</a:t>
            </a:fld>
            <a:endParaRPr lang="fr-FR"/>
          </a:p>
        </p:txBody>
      </p:sp>
      <p:sp>
        <p:nvSpPr>
          <p:cNvPr id="636682757" name="Espace réservé pour l'image de la diapositive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fr-FR"/>
          </a:p>
        </p:txBody>
      </p:sp>
      <p:sp>
        <p:nvSpPr>
          <p:cNvPr id="1388412761" name="Remarques Espace réservé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722957960" name="Espace réservé du pied de page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66805443" name="Espace réservé du numéro de diapositive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fr-FR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5885449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68624783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5220030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4549286-04B6-53A5-85F1-4F7916A15FE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30807148" name="Espace réservé pour l'image de la diapositive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362176888" name="Remarques Espace réservé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>
              <a:latin typeface="Arial"/>
              <a:cs typeface="Arial"/>
            </a:endParaRPr>
          </a:p>
        </p:txBody>
      </p:sp>
      <p:sp>
        <p:nvSpPr>
          <p:cNvPr id="1771510543" name="Espace réservé pour le numéro de diapositive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fr-FR"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82972892" name="Espace réservé pour l'image de la diapositive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737651039" name="Remarques Espace réservé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>
              <a:latin typeface="Arial"/>
              <a:cs typeface="Arial"/>
            </a:endParaRPr>
          </a:p>
        </p:txBody>
      </p:sp>
      <p:sp>
        <p:nvSpPr>
          <p:cNvPr id="1172975009" name="Espace réservé pour le numéro de diapositive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2ACD7B4-1DDD-9E4F-9EB6-0D43D387F487}" type="slidenum">
              <a:rPr lang="fr-FR"/>
              <a:t/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75895829" name="Espace réservé pour l'image de la diapositive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802922267" name="Remarques Espace réservé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>
              <a:latin typeface="Arial"/>
              <a:cs typeface="Arial"/>
            </a:endParaRPr>
          </a:p>
        </p:txBody>
      </p:sp>
      <p:sp>
        <p:nvSpPr>
          <p:cNvPr id="299881550" name="Espace réservé pour le numéro de diapositive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EB78341-A1D8-1926-8B85-4B89E056368A}" type="slidenum">
              <a:rPr lang="fr-FR"/>
              <a:t/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5923900" name="Espace réservé pour l'image de la diapositive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231736072" name="Remarques Espace réservé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>
              <a:latin typeface="Arial"/>
              <a:cs typeface="Arial"/>
            </a:endParaRPr>
          </a:p>
        </p:txBody>
      </p:sp>
      <p:sp>
        <p:nvSpPr>
          <p:cNvPr id="1201832970" name="Espace réservé pour le numéro de diapositive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4DE1F45-959C-1FBA-0981-9508F7F93969}" type="slidenum">
              <a:rPr lang="fr-FR"/>
              <a:t/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62635879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35201453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1901135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B2AEAFE-B096-0466-DA6D-267F29B89746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37118658" name="Titr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977349699" name="Sous-titr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FR"/>
          </a:p>
        </p:txBody>
      </p:sp>
      <p:sp>
        <p:nvSpPr>
          <p:cNvPr id="170031500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301887196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1437343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re et texte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38532555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436365548" name="Espace réservé du texte vertical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695756671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509659656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31511093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Titre vertical et tex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32828911" name="Titre vertica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67232912" name="Espace réservé du texte vertical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43442034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670906953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135114610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8069765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436385699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641151064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65314488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9749730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Titr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89811768" name="Titr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00940493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106123310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826966079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645555477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26186936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422619323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902031624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382487005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879790694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711316278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33745127" name="Titr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42831795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627749266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509045135" name="Espace réservé du texte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868200530" name="Espace réservé du contenu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2141568378" name="Espace réservé de la date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169752525" name="Espace réservé du pied de page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252172567" name="Espace réservé du numéro de diapositive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re seu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76273356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457996707" name="Espace réservé de la date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255944060" name="Espace réservé du pied de page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90032279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88684017" name="Espace réservé de la date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878345907" name="Espace réservé du pied de page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491528611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u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51253572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343313117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945339042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332803666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030665166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636080360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Image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49964404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1361664202" name="Espace réservé pour une image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fr-FR"/>
              <a:t>Cliquez sur l'icône pour ajouter une image</a:t>
            </a:r>
            <a:endParaRPr lang="fr-FR"/>
          </a:p>
        </p:txBody>
      </p:sp>
      <p:sp>
        <p:nvSpPr>
          <p:cNvPr id="1812846218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373872468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402578564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439244873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8930006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781367509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128315676" name="Espace réservé de la date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fr-FR"/>
              <a:t>30.10.2013</a:t>
            </a:fld>
            <a:endParaRPr lang="fr-FR"/>
          </a:p>
        </p:txBody>
      </p:sp>
      <p:sp>
        <p:nvSpPr>
          <p:cNvPr id="1347611986" name="Espace réservé du pied de page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96112786" name="Espace réservé du numéro de diapositive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fr-FR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66829442" name="Titre 1"/>
          <p:cNvSpPr>
            <a:spLocks noGrp="1"/>
          </p:cNvSpPr>
          <p:nvPr>
            <p:ph type="title"/>
          </p:nvPr>
        </p:nvSpPr>
        <p:spPr bwMode="auto">
          <a:xfrm flipH="0" flipV="0">
            <a:off x="838198" y="365124"/>
            <a:ext cx="10515600" cy="1426053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ctr">
              <a:defRPr/>
            </a:pPr>
            <a:r>
              <a:rPr lang="fr-FR" sz="44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PROJET  [Nom du Robot]</a:t>
            </a:r>
            <a:br>
              <a:rPr lang="fr-F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r>
              <a:rPr lang="fr-FR" sz="3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Passer de l'automatisme à l'Intelligence Artificielle</a:t>
            </a:r>
            <a:endParaRPr/>
          </a:p>
        </p:txBody>
      </p:sp>
      <p:sp>
        <p:nvSpPr>
          <p:cNvPr id="2108335273" name="Espace réservé du contenu 2"/>
          <p:cNvSpPr>
            <a:spLocks noGrp="1"/>
          </p:cNvSpPr>
          <p:nvPr>
            <p:ph idx="1"/>
          </p:nvPr>
        </p:nvSpPr>
        <p:spPr bwMode="auto">
          <a:xfrm flipH="0" flipV="0">
            <a:off x="6458443" y="2294386"/>
            <a:ext cx="4895356" cy="3882575"/>
          </a:xfrm>
        </p:spPr>
        <p:txBody>
          <a:bodyPr/>
          <a:lstStyle/>
          <a:p>
            <a:pPr marL="0" indent="0">
              <a:buFont typeface="Arial"/>
              <a:buNone/>
              <a:defRPr/>
            </a:pPr>
            <a:r>
              <a:rPr lang="fr-FR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En endossant le rôle d'un ingénieur de bureau d'études, nous utilisons l'IA générative pour essayer de concevoir l'évolution de notre robot :</a:t>
            </a:r>
            <a:br>
              <a:rPr lang="fr-FR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br>
              <a:rPr lang="fr-FR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r>
              <a:rPr lang="fr-FR" sz="26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Passer d'un simple suivi de ligne par capteurs infrarouges à un système de vision intelligent.</a:t>
            </a:r>
            <a:endParaRPr lang="fr-FR" sz="26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410214673" name="Espace réservé du contenu 2"/>
          <p:cNvSpPr>
            <a:spLocks noGrp="1"/>
          </p:cNvSpPr>
          <p:nvPr/>
        </p:nvSpPr>
        <p:spPr bwMode="auto">
          <a:xfrm rot="19523456" flipH="0" flipV="0">
            <a:off x="975982" y="3610978"/>
            <a:ext cx="4895355" cy="124939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>
              <a:lnSpc>
                <a:spcPct val="90000"/>
              </a:lnSpc>
              <a:spcBef>
                <a:spcPts val="999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9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  <a:defRPr/>
            </a:pPr>
            <a:r>
              <a:rPr lang="fr-FR" sz="2600" b="0" i="0" u="none" strike="noStrike" cap="none" spc="0">
                <a:solidFill>
                  <a:schemeClr val="bg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Insérez un visuel du robot choisi, en situation de suivi de ligne noire sur un fond blanc</a:t>
            </a:r>
            <a:endParaRPr lang="fr-FR" sz="26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82872806" name="Title 1"/>
          <p:cNvSpPr>
            <a:spLocks noGrp="1"/>
          </p:cNvSpPr>
          <p:nvPr>
            <p:ph type="ctrTitle"/>
          </p:nvPr>
        </p:nvSpPr>
        <p:spPr bwMode="auto">
          <a:xfrm flipH="0" flipV="0">
            <a:off x="1186745" y="349579"/>
            <a:ext cx="2815565" cy="614900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/>
          </a:bodyPr>
          <a:lstStyle/>
          <a:p>
            <a:pPr algn="l">
              <a:defRPr/>
            </a:pPr>
            <a:r>
              <a:rPr lang="fr-FR" sz="3600" b="1"/>
              <a:t>Copilot</a:t>
            </a:r>
            <a:endParaRPr lang="fr-FR"/>
          </a:p>
        </p:txBody>
      </p:sp>
      <p:sp>
        <p:nvSpPr>
          <p:cNvPr id="939121075" name="Subtitl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779535" y="964481"/>
            <a:ext cx="10824804" cy="1003183"/>
          </a:xfrm>
          <a:prstGeom prst="rect">
            <a:avLst/>
          </a:prstGeom>
          <a:ln w="6350">
            <a:solidFill>
              <a:schemeClr val="tx1"/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fr-FR" sz="2000" b="1" u="sng"/>
              <a:t>Prompt :</a:t>
            </a:r>
            <a:endParaRPr sz="2000"/>
          </a:p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endParaRPr lang="fr-FR"/>
          </a:p>
        </p:txBody>
      </p:sp>
      <p:pic>
        <p:nvPicPr>
          <p:cNvPr id="369928098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472084" y="349579"/>
            <a:ext cx="714660" cy="714660"/>
          </a:xfrm>
          <a:prstGeom prst="rect">
            <a:avLst/>
          </a:prstGeom>
        </p:spPr>
      </p:pic>
      <p:sp>
        <p:nvSpPr>
          <p:cNvPr id="859082925" name="Subtitle 2"/>
          <p:cNvSpPr>
            <a:spLocks noGrp="1"/>
          </p:cNvSpPr>
          <p:nvPr/>
        </p:nvSpPr>
        <p:spPr bwMode="auto">
          <a:xfrm flipH="0" flipV="0">
            <a:off x="779535" y="2036595"/>
            <a:ext cx="5362224" cy="2168190"/>
          </a:xfrm>
          <a:prstGeom prst="rect">
            <a:avLst/>
          </a:prstGeom>
          <a:ln w="6350">
            <a:solidFill>
              <a:schemeClr val="tx1"/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0" indent="0" algn="ctr" defTabSz="914400" rtl="0">
              <a:lnSpc>
                <a:spcPct val="90000"/>
              </a:lnSpc>
              <a:spcBef>
                <a:spcPts val="999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283"/>
              </a:spcBef>
              <a:defRPr/>
            </a:pPr>
            <a:r>
              <a:rPr lang="fr-FR" sz="2000" b="1" u="sng"/>
              <a:t>Matériels proposés par l’IA :</a:t>
            </a:r>
            <a:endParaRPr sz="2000"/>
          </a:p>
        </p:txBody>
      </p:sp>
      <p:sp>
        <p:nvSpPr>
          <p:cNvPr id="1636585621" name="Subtitle 2"/>
          <p:cNvSpPr>
            <a:spLocks noGrp="1"/>
          </p:cNvSpPr>
          <p:nvPr/>
        </p:nvSpPr>
        <p:spPr bwMode="auto">
          <a:xfrm flipH="0" flipV="0">
            <a:off x="779535" y="4273717"/>
            <a:ext cx="5362224" cy="2168190"/>
          </a:xfrm>
          <a:prstGeom prst="rect">
            <a:avLst/>
          </a:prstGeom>
          <a:ln w="6350">
            <a:solidFill>
              <a:schemeClr val="tx1"/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0" indent="0" algn="ctr" defTabSz="914400" rtl="0">
              <a:lnSpc>
                <a:spcPct val="90000"/>
              </a:lnSpc>
              <a:spcBef>
                <a:spcPts val="999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282"/>
              </a:spcBef>
              <a:defRPr/>
            </a:pPr>
            <a:r>
              <a:rPr lang="fr-FR" sz="2000" b="1" u="sng"/>
              <a:t>Montage / connexions proposées par l’IA :</a:t>
            </a:r>
            <a:endParaRPr sz="2000"/>
          </a:p>
        </p:txBody>
      </p:sp>
      <p:sp>
        <p:nvSpPr>
          <p:cNvPr id="899304465" name="Subtitle 2"/>
          <p:cNvSpPr>
            <a:spLocks noGrp="1"/>
          </p:cNvSpPr>
          <p:nvPr/>
        </p:nvSpPr>
        <p:spPr bwMode="auto">
          <a:xfrm flipH="0" flipV="0">
            <a:off x="6242115" y="2036595"/>
            <a:ext cx="5362222" cy="2168190"/>
          </a:xfrm>
          <a:prstGeom prst="rect">
            <a:avLst/>
          </a:prstGeom>
          <a:ln w="6350">
            <a:solidFill>
              <a:schemeClr val="tx1"/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0" indent="0" algn="ctr" defTabSz="914400" rtl="0">
              <a:lnSpc>
                <a:spcPct val="90000"/>
              </a:lnSpc>
              <a:spcBef>
                <a:spcPts val="999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282"/>
              </a:spcBef>
              <a:defRPr/>
            </a:pPr>
            <a:r>
              <a:rPr lang="fr-FR" sz="2000" b="1" u="sng"/>
              <a:t>Méthode logicielle proposée par l’IA :</a:t>
            </a:r>
            <a:endParaRPr sz="2000"/>
          </a:p>
        </p:txBody>
      </p:sp>
      <p:sp>
        <p:nvSpPr>
          <p:cNvPr id="214172842" name="Subtitle 2"/>
          <p:cNvSpPr>
            <a:spLocks noGrp="1"/>
          </p:cNvSpPr>
          <p:nvPr/>
        </p:nvSpPr>
        <p:spPr bwMode="auto">
          <a:xfrm flipH="0" flipV="0">
            <a:off x="6242115" y="4273717"/>
            <a:ext cx="5362222" cy="2168190"/>
          </a:xfrm>
          <a:prstGeom prst="rect">
            <a:avLst/>
          </a:prstGeom>
          <a:ln w="6350">
            <a:solidFill>
              <a:schemeClr val="tx1"/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0" indent="0" algn="ctr" defTabSz="914400" rtl="0">
              <a:lnSpc>
                <a:spcPct val="90000"/>
              </a:lnSpc>
              <a:spcBef>
                <a:spcPts val="999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282"/>
              </a:spcBef>
              <a:defRPr/>
            </a:pPr>
            <a:r>
              <a:rPr lang="fr-FR" sz="2000" b="1" u="sng"/>
              <a:t>Analyse de la faisabilité de la solution :</a:t>
            </a:r>
            <a:endParaRPr sz="20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9605826" name="Title 1"/>
          <p:cNvSpPr>
            <a:spLocks noGrp="1"/>
          </p:cNvSpPr>
          <p:nvPr>
            <p:ph type="ctrTitle"/>
          </p:nvPr>
        </p:nvSpPr>
        <p:spPr bwMode="auto">
          <a:xfrm flipH="0" flipV="0">
            <a:off x="1186744" y="349578"/>
            <a:ext cx="2815564" cy="614899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/>
          </a:bodyPr>
          <a:lstStyle/>
          <a:p>
            <a:pPr algn="l">
              <a:defRPr/>
            </a:pPr>
            <a:r>
              <a:rPr lang="fr-FR" sz="3600" b="1"/>
              <a:t>ChatGPT</a:t>
            </a:r>
            <a:endParaRPr lang="fr-FR"/>
          </a:p>
        </p:txBody>
      </p:sp>
      <p:sp>
        <p:nvSpPr>
          <p:cNvPr id="1567460493" name="Subtitl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779535" y="964480"/>
            <a:ext cx="10824804" cy="1003182"/>
          </a:xfrm>
          <a:prstGeom prst="rect">
            <a:avLst/>
          </a:prstGeom>
          <a:ln w="6350">
            <a:solidFill>
              <a:schemeClr val="tx1"/>
            </a:solidFill>
            <a:prstDash val="solid"/>
          </a:ln>
        </p:spPr>
        <p:txBody>
          <a:bodyPr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fr-FR" sz="2000" b="1" u="sng"/>
              <a:t>Prompt :</a:t>
            </a:r>
            <a:endParaRPr sz="2000"/>
          </a:p>
        </p:txBody>
      </p:sp>
      <p:sp>
        <p:nvSpPr>
          <p:cNvPr id="1235359035" name="Subtitle 2"/>
          <p:cNvSpPr>
            <a:spLocks noGrp="1"/>
          </p:cNvSpPr>
          <p:nvPr/>
        </p:nvSpPr>
        <p:spPr bwMode="auto">
          <a:xfrm flipH="0" flipV="0">
            <a:off x="779535" y="2036594"/>
            <a:ext cx="5362222" cy="2168190"/>
          </a:xfrm>
          <a:prstGeom prst="rect">
            <a:avLst/>
          </a:prstGeom>
          <a:ln w="6350">
            <a:solidFill>
              <a:schemeClr val="tx1"/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0" indent="0" algn="ctr" defTabSz="914400" rtl="0">
              <a:lnSpc>
                <a:spcPct val="90000"/>
              </a:lnSpc>
              <a:spcBef>
                <a:spcPts val="998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282"/>
              </a:spcBef>
              <a:defRPr/>
            </a:pPr>
            <a:r>
              <a:rPr lang="fr-FR" sz="2000" b="1" u="sng"/>
              <a:t>Matériels proposés par l’IA :</a:t>
            </a:r>
            <a:endParaRPr sz="2000"/>
          </a:p>
        </p:txBody>
      </p:sp>
      <p:sp>
        <p:nvSpPr>
          <p:cNvPr id="813993612" name="Subtitle 2"/>
          <p:cNvSpPr>
            <a:spLocks noGrp="1"/>
          </p:cNvSpPr>
          <p:nvPr/>
        </p:nvSpPr>
        <p:spPr bwMode="auto">
          <a:xfrm flipH="0" flipV="0">
            <a:off x="779535" y="4273716"/>
            <a:ext cx="5362222" cy="2168190"/>
          </a:xfrm>
          <a:prstGeom prst="rect">
            <a:avLst/>
          </a:prstGeom>
          <a:ln w="6350">
            <a:solidFill>
              <a:schemeClr val="tx1"/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0" indent="0" algn="ctr" defTabSz="914400" rtl="0">
              <a:lnSpc>
                <a:spcPct val="90000"/>
              </a:lnSpc>
              <a:spcBef>
                <a:spcPts val="998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281"/>
              </a:spcBef>
              <a:defRPr/>
            </a:pPr>
            <a:r>
              <a:rPr lang="fr-FR" sz="2000" b="1" u="sng"/>
              <a:t>Montage / connexions proposées par l’IA :</a:t>
            </a:r>
            <a:endParaRPr sz="2000"/>
          </a:p>
        </p:txBody>
      </p:sp>
      <p:sp>
        <p:nvSpPr>
          <p:cNvPr id="1630206392" name="Subtitle 2"/>
          <p:cNvSpPr>
            <a:spLocks noGrp="1"/>
          </p:cNvSpPr>
          <p:nvPr/>
        </p:nvSpPr>
        <p:spPr bwMode="auto">
          <a:xfrm flipH="0" flipV="0">
            <a:off x="6242114" y="2036594"/>
            <a:ext cx="5362221" cy="2168190"/>
          </a:xfrm>
          <a:prstGeom prst="rect">
            <a:avLst/>
          </a:prstGeom>
          <a:ln w="6350">
            <a:solidFill>
              <a:schemeClr val="tx1"/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0" indent="0" algn="ctr" defTabSz="914400" rtl="0">
              <a:lnSpc>
                <a:spcPct val="90000"/>
              </a:lnSpc>
              <a:spcBef>
                <a:spcPts val="998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281"/>
              </a:spcBef>
              <a:defRPr/>
            </a:pPr>
            <a:r>
              <a:rPr lang="fr-FR" sz="2000" b="1" u="sng"/>
              <a:t>Méthode logicielle proposée par l’IA :</a:t>
            </a:r>
            <a:endParaRPr sz="2000"/>
          </a:p>
        </p:txBody>
      </p:sp>
      <p:sp>
        <p:nvSpPr>
          <p:cNvPr id="1398206410" name="Subtitle 2"/>
          <p:cNvSpPr>
            <a:spLocks noGrp="1"/>
          </p:cNvSpPr>
          <p:nvPr/>
        </p:nvSpPr>
        <p:spPr bwMode="auto">
          <a:xfrm flipH="0" flipV="0">
            <a:off x="6242114" y="4273716"/>
            <a:ext cx="5362221" cy="2168190"/>
          </a:xfrm>
          <a:prstGeom prst="rect">
            <a:avLst/>
          </a:prstGeom>
          <a:ln w="6350">
            <a:solidFill>
              <a:schemeClr val="tx1"/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0" indent="0" algn="ctr" defTabSz="914400" rtl="0">
              <a:lnSpc>
                <a:spcPct val="90000"/>
              </a:lnSpc>
              <a:spcBef>
                <a:spcPts val="998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281"/>
              </a:spcBef>
              <a:defRPr/>
            </a:pPr>
            <a:r>
              <a:rPr lang="fr-FR" sz="2000" b="1" u="sng"/>
              <a:t>Analyse de la faisabilité de la solution :</a:t>
            </a:r>
            <a:endParaRPr sz="2000"/>
          </a:p>
        </p:txBody>
      </p:sp>
      <p:pic>
        <p:nvPicPr>
          <p:cNvPr id="2104001875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472082" y="349578"/>
            <a:ext cx="714659" cy="71465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59532206" name="Title 1"/>
          <p:cNvSpPr>
            <a:spLocks noGrp="1"/>
          </p:cNvSpPr>
          <p:nvPr>
            <p:ph type="ctrTitle"/>
          </p:nvPr>
        </p:nvSpPr>
        <p:spPr bwMode="auto">
          <a:xfrm flipH="0" flipV="0">
            <a:off x="1186744" y="349578"/>
            <a:ext cx="2815564" cy="614899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/>
          </a:bodyPr>
          <a:lstStyle/>
          <a:p>
            <a:pPr algn="l">
              <a:defRPr/>
            </a:pPr>
            <a:r>
              <a:rPr lang="fr-FR" sz="3600" b="1"/>
              <a:t>MetaAI</a:t>
            </a:r>
            <a:endParaRPr lang="fr-FR"/>
          </a:p>
        </p:txBody>
      </p:sp>
      <p:sp>
        <p:nvSpPr>
          <p:cNvPr id="194108646" name="Subtitl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779535" y="964480"/>
            <a:ext cx="10824804" cy="1003182"/>
          </a:xfrm>
          <a:prstGeom prst="rect">
            <a:avLst/>
          </a:prstGeom>
          <a:ln w="6350">
            <a:solidFill>
              <a:schemeClr val="tx1"/>
            </a:solidFill>
            <a:prstDash val="solid"/>
          </a:ln>
        </p:spPr>
        <p:txBody>
          <a:bodyPr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fr-FR" sz="2000" b="1" u="sng"/>
              <a:t>Prompt :</a:t>
            </a:r>
            <a:endParaRPr sz="2000"/>
          </a:p>
        </p:txBody>
      </p:sp>
      <p:sp>
        <p:nvSpPr>
          <p:cNvPr id="1344107795" name="Subtitle 2"/>
          <p:cNvSpPr>
            <a:spLocks noGrp="1"/>
          </p:cNvSpPr>
          <p:nvPr/>
        </p:nvSpPr>
        <p:spPr bwMode="auto">
          <a:xfrm flipH="0" flipV="0">
            <a:off x="779535" y="2036594"/>
            <a:ext cx="5362222" cy="2168190"/>
          </a:xfrm>
          <a:prstGeom prst="rect">
            <a:avLst/>
          </a:prstGeom>
          <a:ln w="6350">
            <a:solidFill>
              <a:schemeClr val="tx1"/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0" indent="0" algn="ctr" defTabSz="914400" rtl="0">
              <a:lnSpc>
                <a:spcPct val="90000"/>
              </a:lnSpc>
              <a:spcBef>
                <a:spcPts val="998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282"/>
              </a:spcBef>
              <a:defRPr/>
            </a:pPr>
            <a:r>
              <a:rPr lang="fr-FR" sz="2000" b="1" u="sng"/>
              <a:t>Matériels proposés par l’IA :</a:t>
            </a:r>
            <a:endParaRPr sz="2000"/>
          </a:p>
        </p:txBody>
      </p:sp>
      <p:sp>
        <p:nvSpPr>
          <p:cNvPr id="699573631" name="Subtitle 2"/>
          <p:cNvSpPr>
            <a:spLocks noGrp="1"/>
          </p:cNvSpPr>
          <p:nvPr/>
        </p:nvSpPr>
        <p:spPr bwMode="auto">
          <a:xfrm flipH="0" flipV="0">
            <a:off x="779535" y="4273716"/>
            <a:ext cx="5362222" cy="2168190"/>
          </a:xfrm>
          <a:prstGeom prst="rect">
            <a:avLst/>
          </a:prstGeom>
          <a:ln w="6350">
            <a:solidFill>
              <a:schemeClr val="tx1"/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0" indent="0" algn="ctr" defTabSz="914400" rtl="0">
              <a:lnSpc>
                <a:spcPct val="90000"/>
              </a:lnSpc>
              <a:spcBef>
                <a:spcPts val="998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281"/>
              </a:spcBef>
              <a:defRPr/>
            </a:pPr>
            <a:r>
              <a:rPr lang="fr-FR" sz="2000" b="1" u="sng"/>
              <a:t>Montage / connexions proposées par l’IA :</a:t>
            </a:r>
            <a:endParaRPr sz="2000"/>
          </a:p>
        </p:txBody>
      </p:sp>
      <p:sp>
        <p:nvSpPr>
          <p:cNvPr id="1848387970" name="Subtitle 2"/>
          <p:cNvSpPr>
            <a:spLocks noGrp="1"/>
          </p:cNvSpPr>
          <p:nvPr/>
        </p:nvSpPr>
        <p:spPr bwMode="auto">
          <a:xfrm flipH="0" flipV="0">
            <a:off x="6242114" y="2036594"/>
            <a:ext cx="5362221" cy="2168190"/>
          </a:xfrm>
          <a:prstGeom prst="rect">
            <a:avLst/>
          </a:prstGeom>
          <a:ln w="6350">
            <a:solidFill>
              <a:schemeClr val="tx1"/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0" indent="0" algn="ctr" defTabSz="914400" rtl="0">
              <a:lnSpc>
                <a:spcPct val="90000"/>
              </a:lnSpc>
              <a:spcBef>
                <a:spcPts val="998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281"/>
              </a:spcBef>
              <a:defRPr/>
            </a:pPr>
            <a:r>
              <a:rPr lang="fr-FR" sz="2000" b="1" u="sng"/>
              <a:t>Méthode logicielle proposée par l’IA :</a:t>
            </a:r>
            <a:endParaRPr sz="2000"/>
          </a:p>
        </p:txBody>
      </p:sp>
      <p:sp>
        <p:nvSpPr>
          <p:cNvPr id="2059267478" name="Subtitle 2"/>
          <p:cNvSpPr>
            <a:spLocks noGrp="1"/>
          </p:cNvSpPr>
          <p:nvPr/>
        </p:nvSpPr>
        <p:spPr bwMode="auto">
          <a:xfrm flipH="0" flipV="0">
            <a:off x="6242114" y="4273716"/>
            <a:ext cx="5362221" cy="2168190"/>
          </a:xfrm>
          <a:prstGeom prst="rect">
            <a:avLst/>
          </a:prstGeom>
          <a:ln w="6350">
            <a:solidFill>
              <a:schemeClr val="tx1"/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0" indent="0" algn="ctr" defTabSz="914400" rtl="0">
              <a:lnSpc>
                <a:spcPct val="90000"/>
              </a:lnSpc>
              <a:spcBef>
                <a:spcPts val="998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281"/>
              </a:spcBef>
              <a:defRPr/>
            </a:pPr>
            <a:r>
              <a:rPr lang="fr-FR" sz="2000" b="1" u="sng"/>
              <a:t>Analyse de la faisabilité de la solution :</a:t>
            </a:r>
            <a:endParaRPr sz="2000"/>
          </a:p>
        </p:txBody>
      </p:sp>
      <p:pic>
        <p:nvPicPr>
          <p:cNvPr id="228492378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472082" y="349578"/>
            <a:ext cx="714659" cy="71465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18241389" name="Title 1"/>
          <p:cNvSpPr>
            <a:spLocks noGrp="1"/>
          </p:cNvSpPr>
          <p:nvPr>
            <p:ph type="ctrTitle"/>
          </p:nvPr>
        </p:nvSpPr>
        <p:spPr bwMode="auto">
          <a:xfrm flipH="0" flipV="0">
            <a:off x="1186744" y="349578"/>
            <a:ext cx="2815564" cy="614899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/>
          </a:bodyPr>
          <a:lstStyle/>
          <a:p>
            <a:pPr algn="l">
              <a:defRPr/>
            </a:pPr>
            <a:r>
              <a:rPr lang="fr-FR" sz="3600" b="1"/>
              <a:t>Euria</a:t>
            </a:r>
            <a:endParaRPr lang="fr-FR"/>
          </a:p>
        </p:txBody>
      </p:sp>
      <p:sp>
        <p:nvSpPr>
          <p:cNvPr id="1482242864" name="Subtitl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779535" y="964480"/>
            <a:ext cx="10824804" cy="1003182"/>
          </a:xfrm>
          <a:prstGeom prst="rect">
            <a:avLst/>
          </a:prstGeom>
          <a:ln w="6350">
            <a:solidFill>
              <a:schemeClr val="tx1"/>
            </a:solidFill>
            <a:prstDash val="solid"/>
          </a:ln>
        </p:spPr>
        <p:txBody>
          <a:bodyPr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fr-FR" sz="2000" b="1" u="sng"/>
              <a:t>Prompt :</a:t>
            </a:r>
            <a:endParaRPr sz="2000"/>
          </a:p>
        </p:txBody>
      </p:sp>
      <p:sp>
        <p:nvSpPr>
          <p:cNvPr id="874890560" name="Subtitle 2"/>
          <p:cNvSpPr>
            <a:spLocks noGrp="1"/>
          </p:cNvSpPr>
          <p:nvPr/>
        </p:nvSpPr>
        <p:spPr bwMode="auto">
          <a:xfrm flipH="0" flipV="0">
            <a:off x="779535" y="2036594"/>
            <a:ext cx="5362222" cy="2168190"/>
          </a:xfrm>
          <a:prstGeom prst="rect">
            <a:avLst/>
          </a:prstGeom>
          <a:ln w="6350">
            <a:solidFill>
              <a:schemeClr val="tx1"/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0" indent="0" algn="ctr" defTabSz="914400" rtl="0">
              <a:lnSpc>
                <a:spcPct val="90000"/>
              </a:lnSpc>
              <a:spcBef>
                <a:spcPts val="998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282"/>
              </a:spcBef>
              <a:defRPr/>
            </a:pPr>
            <a:r>
              <a:rPr lang="fr-FR" sz="2000" b="1" u="sng"/>
              <a:t>Matériels proposés par l’IA :</a:t>
            </a:r>
            <a:endParaRPr sz="2000"/>
          </a:p>
        </p:txBody>
      </p:sp>
      <p:sp>
        <p:nvSpPr>
          <p:cNvPr id="826665768" name="Subtitle 2"/>
          <p:cNvSpPr>
            <a:spLocks noGrp="1"/>
          </p:cNvSpPr>
          <p:nvPr/>
        </p:nvSpPr>
        <p:spPr bwMode="auto">
          <a:xfrm flipH="0" flipV="0">
            <a:off x="779535" y="4273716"/>
            <a:ext cx="5362222" cy="2168190"/>
          </a:xfrm>
          <a:prstGeom prst="rect">
            <a:avLst/>
          </a:prstGeom>
          <a:ln w="6350">
            <a:solidFill>
              <a:schemeClr val="tx1"/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0" indent="0" algn="ctr" defTabSz="914400" rtl="0">
              <a:lnSpc>
                <a:spcPct val="90000"/>
              </a:lnSpc>
              <a:spcBef>
                <a:spcPts val="998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281"/>
              </a:spcBef>
              <a:defRPr/>
            </a:pPr>
            <a:r>
              <a:rPr lang="fr-FR" sz="2000" b="1" u="sng"/>
              <a:t>Montage / connexions proposées par l’IA :</a:t>
            </a:r>
            <a:endParaRPr sz="2000"/>
          </a:p>
        </p:txBody>
      </p:sp>
      <p:sp>
        <p:nvSpPr>
          <p:cNvPr id="1065334435" name="Subtitle 2"/>
          <p:cNvSpPr>
            <a:spLocks noGrp="1"/>
          </p:cNvSpPr>
          <p:nvPr/>
        </p:nvSpPr>
        <p:spPr bwMode="auto">
          <a:xfrm flipH="0" flipV="0">
            <a:off x="6242114" y="2036594"/>
            <a:ext cx="5362221" cy="2168190"/>
          </a:xfrm>
          <a:prstGeom prst="rect">
            <a:avLst/>
          </a:prstGeom>
          <a:ln w="6350">
            <a:solidFill>
              <a:schemeClr val="tx1"/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0" indent="0" algn="ctr" defTabSz="914400" rtl="0">
              <a:lnSpc>
                <a:spcPct val="90000"/>
              </a:lnSpc>
              <a:spcBef>
                <a:spcPts val="998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281"/>
              </a:spcBef>
              <a:defRPr/>
            </a:pPr>
            <a:r>
              <a:rPr lang="fr-FR" sz="2000" b="1" u="sng"/>
              <a:t>Méthode logicielle proposée par l’IA :</a:t>
            </a:r>
            <a:endParaRPr sz="2000"/>
          </a:p>
        </p:txBody>
      </p:sp>
      <p:sp>
        <p:nvSpPr>
          <p:cNvPr id="2099670947" name="Subtitle 2"/>
          <p:cNvSpPr>
            <a:spLocks noGrp="1"/>
          </p:cNvSpPr>
          <p:nvPr/>
        </p:nvSpPr>
        <p:spPr bwMode="auto">
          <a:xfrm flipH="0" flipV="0">
            <a:off x="6242114" y="4273716"/>
            <a:ext cx="5362221" cy="2168190"/>
          </a:xfrm>
          <a:prstGeom prst="rect">
            <a:avLst/>
          </a:prstGeom>
          <a:ln w="6350">
            <a:solidFill>
              <a:schemeClr val="tx1"/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0" indent="0" algn="ctr" defTabSz="914400" rtl="0">
              <a:lnSpc>
                <a:spcPct val="90000"/>
              </a:lnSpc>
              <a:spcBef>
                <a:spcPts val="998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>
              <a:lnSpc>
                <a:spcPct val="90000"/>
              </a:lnSpc>
              <a:spcBef>
                <a:spcPts val="498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281"/>
              </a:spcBef>
              <a:defRPr/>
            </a:pPr>
            <a:r>
              <a:rPr lang="fr-FR" sz="2000" b="1" u="sng"/>
              <a:t>Analyse de la faisabilité de la solution :</a:t>
            </a:r>
            <a:endParaRPr sz="2000"/>
          </a:p>
        </p:txBody>
      </p:sp>
      <p:pic>
        <p:nvPicPr>
          <p:cNvPr id="1065358011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472082" y="349578"/>
            <a:ext cx="748094" cy="71465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05045576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fr-FR" sz="44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Maquette virtuelle</a:t>
            </a:r>
            <a:br>
              <a:rPr lang="fr-F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r>
              <a:rPr lang="fr-F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L’interprétation visuelle d’outils IA</a:t>
            </a:r>
            <a:endParaRPr/>
          </a:p>
        </p:txBody>
      </p:sp>
      <p:sp>
        <p:nvSpPr>
          <p:cNvPr id="73705367" name="Espace réservé du contenu 2"/>
          <p:cNvSpPr>
            <a:spLocks noGrp="1"/>
          </p:cNvSpPr>
          <p:nvPr>
            <p:ph idx="1"/>
          </p:nvPr>
        </p:nvSpPr>
        <p:spPr bwMode="auto">
          <a:xfrm flipH="0" flipV="0">
            <a:off x="838198" y="5445424"/>
            <a:ext cx="10515600" cy="731538"/>
          </a:xfrm>
          <a:prstGeom prst="rect">
            <a:avLst/>
          </a:prstGeom>
          <a:ln w="6350">
            <a:solidFill>
              <a:schemeClr val="accent1">
                <a:lumMod val="50196"/>
              </a:schemeClr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r>
              <a:rPr sz="2400">
                <a:solidFill>
                  <a:schemeClr val="bg1">
                    <a:lumMod val="75000"/>
                  </a:schemeClr>
                </a:solidFill>
              </a:rPr>
              <a:t>Solution technique retenue</a:t>
            </a:r>
            <a:br>
              <a:rPr sz="2400">
                <a:solidFill>
                  <a:schemeClr val="bg1">
                    <a:lumMod val="75000"/>
                  </a:schemeClr>
                </a:solidFill>
              </a:rPr>
            </a:br>
            <a:r>
              <a:rPr sz="2400">
                <a:solidFill>
                  <a:schemeClr val="bg1">
                    <a:lumMod val="75000"/>
                  </a:schemeClr>
                </a:solidFill>
              </a:rPr>
              <a:t>e</a:t>
            </a:r>
            <a:endParaRPr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57776822" name="Espace réservé du contenu 2"/>
          <p:cNvSpPr>
            <a:spLocks noGrp="1"/>
          </p:cNvSpPr>
          <p:nvPr/>
        </p:nvSpPr>
        <p:spPr bwMode="auto">
          <a:xfrm rot="19523456" flipH="0" flipV="0">
            <a:off x="3549168" y="3077673"/>
            <a:ext cx="4895355" cy="912464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228600" indent="-228600" algn="l" defTabSz="914400" rtl="0">
              <a:lnSpc>
                <a:spcPct val="90000"/>
              </a:lnSpc>
              <a:spcBef>
                <a:spcPts val="999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9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>
              <a:lnSpc>
                <a:spcPct val="90000"/>
              </a:lnSpc>
              <a:spcBef>
                <a:spcPts val="499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  <a:defRPr/>
            </a:pPr>
            <a:r>
              <a:rPr lang="fr-FR" sz="2600" b="0" i="0" u="none" strike="noStrike" cap="none" spc="0">
                <a:solidFill>
                  <a:schemeClr val="bg1">
                    <a:lumMod val="75000"/>
                  </a:schemeClr>
                </a:solidFill>
                <a:latin typeface="Arial"/>
                <a:ea typeface="Arial"/>
                <a:cs typeface="Arial"/>
              </a:rPr>
              <a:t>Insérez un ou deux visuels de la solution technique retenue</a:t>
            </a:r>
            <a:endParaRPr lang="fr-FR" sz="26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5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ONLYOFFICE/9.4.0.129</Application>
  <PresentationFormat>On-screen Show (4:3)</PresentationFormat>
  <Paragraphs>0</Paragraphs>
  <Slides>6</Slides>
  <Notes>6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Theme 1</vt:lpstr>
      <vt:lpstr>Slide 1</vt:lpstr>
      <vt:lpstr>Slide 2</vt:lpstr>
      <vt:lpstr>Slide 3</vt:lpstr>
      <vt:lpstr>Slide 4</vt:lpstr>
      <vt:lpstr>Slide 5</vt:lpstr>
      <vt:lpstr>Slide 6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10</cp:revision>
  <dcterms:created xsi:type="dcterms:W3CDTF">2012-12-03T06:56:55Z</dcterms:created>
  <dcterms:modified xsi:type="dcterms:W3CDTF">2026-06-17T15:33:28Z</dcterms:modified>
</cp:coreProperties>
</file>